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8" r:id="rId3"/>
    <p:sldId id="260" r:id="rId4"/>
    <p:sldId id="280" r:id="rId5"/>
    <p:sldId id="265" r:id="rId6"/>
    <p:sldId id="276" r:id="rId7"/>
    <p:sldId id="267" r:id="rId8"/>
    <p:sldId id="264" r:id="rId9"/>
    <p:sldId id="281" r:id="rId10"/>
    <p:sldId id="282" r:id="rId11"/>
    <p:sldId id="283" r:id="rId12"/>
    <p:sldId id="284" r:id="rId13"/>
    <p:sldId id="285" r:id="rId14"/>
    <p:sldId id="286" r:id="rId15"/>
    <p:sldId id="278" r:id="rId16"/>
    <p:sldId id="277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59777D"/>
    <a:srgbClr val="FFFFFF"/>
    <a:srgbClr val="FFE699"/>
    <a:srgbClr val="8FAA93"/>
    <a:srgbClr val="A0AFB2"/>
    <a:srgbClr val="596955"/>
    <a:srgbClr val="88A3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603" autoAdjust="0"/>
  </p:normalViewPr>
  <p:slideViewPr>
    <p:cSldViewPr snapToGrid="0">
      <p:cViewPr varScale="1">
        <p:scale>
          <a:sx n="61" d="100"/>
          <a:sy n="61" d="100"/>
        </p:scale>
        <p:origin x="1074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9039C-9D4C-437F-B801-57BCD5097176}" type="datetimeFigureOut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3F310-BC51-49FF-BC8F-20897B63DE4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8879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3F310-BC51-49FF-BC8F-20897B63DE47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526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705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233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108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947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110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5197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664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3F310-BC51-49FF-BC8F-20897B63DE47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175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824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596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根據評審的建議 我們將原來者麼多功能</a:t>
            </a:r>
            <a:r>
              <a:rPr lang="en-US" altLang="zh-TW" dirty="0" smtClean="0"/>
              <a:t>(</a:t>
            </a:r>
            <a:r>
              <a:rPr lang="zh-TW" altLang="en-US" dirty="0" smtClean="0"/>
              <a:t>下一頁</a:t>
            </a:r>
            <a:r>
              <a:rPr lang="en-US" altLang="zh-TW" dirty="0" smtClean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925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根據評審的建議 我們將原來者麼多功能</a:t>
            </a:r>
            <a:r>
              <a:rPr lang="en-US" altLang="zh-TW" dirty="0" smtClean="0"/>
              <a:t>(</a:t>
            </a:r>
            <a:r>
              <a:rPr lang="zh-TW" altLang="en-US" dirty="0" smtClean="0"/>
              <a:t>下一頁</a:t>
            </a:r>
            <a:r>
              <a:rPr lang="en-US" altLang="zh-TW" dirty="0" smtClean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111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079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826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195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630A5-6E0E-447E-BDF6-8BE032E4741B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3559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43779-074E-4ECE-A764-23696B90F154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277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4B5C-F146-40F4-987A-B134FDA9767A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390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4232C-E638-4C2C-9B55-5B155DF4C253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6003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723D2-09A6-4EAA-852B-45AC7B6D8C2D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891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A795A-0ADE-4015-AEFD-5B756B6A7049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62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7A2D-04BD-4FA4-80E4-234671AF8E8F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236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7EC51-CD35-4CA9-AFC3-1C931A3E8FA7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590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8904-3232-4979-9053-B9DF97F438CC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4639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DDB9C-7ED5-4EE4-8AA1-923ADF58D214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568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44DDA-0213-45EC-9857-42FC862FD2E3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2121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3DC5E-EA84-432F-A3EF-B18BC2C45A0B}" type="datetime1">
              <a:rPr lang="zh-TW" altLang="en-US" smtClean="0"/>
              <a:pPr/>
              <a:t>2017/6/12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555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41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058275" y="40445"/>
            <a:ext cx="3133725" cy="6831623"/>
          </a:xfrm>
          <a:prstGeom prst="rect">
            <a:avLst/>
          </a:prstGeom>
          <a:solidFill>
            <a:srgbClr val="59777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直角三角形 8"/>
          <p:cNvSpPr/>
          <p:nvPr/>
        </p:nvSpPr>
        <p:spPr>
          <a:xfrm flipH="1">
            <a:off x="2757268" y="26377"/>
            <a:ext cx="6315075" cy="6849040"/>
          </a:xfrm>
          <a:prstGeom prst="rtTriangle">
            <a:avLst/>
          </a:prstGeom>
          <a:solidFill>
            <a:srgbClr val="59777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800348" y="2171704"/>
            <a:ext cx="76152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6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植</a:t>
            </a:r>
            <a:r>
              <a:rPr lang="zh-TW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友</a:t>
            </a:r>
            <a:r>
              <a:rPr lang="zh-TW" altLang="en-US" sz="6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你知道</a:t>
            </a:r>
            <a:endParaRPr lang="en-US" altLang="zh-TW" sz="6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6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CropLink</a:t>
            </a:r>
            <a:endParaRPr lang="zh-TW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176912" y="5140694"/>
            <a:ext cx="5908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組長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陳昱宏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黃冠龍、陳歆云、陳柏瑋、</a:t>
            </a:r>
            <a:r>
              <a:rPr lang="zh-TW" altLang="en-US" sz="2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黃千瑞</a:t>
            </a:r>
            <a:endParaRPr lang="en-US" altLang="zh-TW" sz="24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52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3045609" y="1284153"/>
            <a:ext cx="8965639" cy="5146492"/>
            <a:chOff x="1840752" y="1284153"/>
            <a:chExt cx="8965639" cy="5146492"/>
          </a:xfrm>
        </p:grpSpPr>
        <p:grpSp>
          <p:nvGrpSpPr>
            <p:cNvPr id="2" name="群組 1"/>
            <p:cNvGrpSpPr/>
            <p:nvPr/>
          </p:nvGrpSpPr>
          <p:grpSpPr>
            <a:xfrm>
              <a:off x="1840752" y="1284153"/>
              <a:ext cx="8965639" cy="5146492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15936" y="1552693"/>
              <a:ext cx="8271214" cy="3872576"/>
            </a:xfrm>
            <a:prstGeom prst="rect">
              <a:avLst/>
            </a:prstGeom>
          </p:spPr>
        </p:pic>
      </p:grp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19" name="圓角矩形圖說文字 18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記錄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作物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870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3056367" y="1294911"/>
            <a:ext cx="8965639" cy="5146492"/>
            <a:chOff x="1840752" y="1284153"/>
            <a:chExt cx="8965639" cy="5146492"/>
          </a:xfrm>
        </p:grpSpPr>
        <p:grpSp>
          <p:nvGrpSpPr>
            <p:cNvPr id="2" name="群組 1"/>
            <p:cNvGrpSpPr/>
            <p:nvPr/>
          </p:nvGrpSpPr>
          <p:grpSpPr>
            <a:xfrm>
              <a:off x="1840752" y="1284153"/>
              <a:ext cx="8965639" cy="5146492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74962" y="1577900"/>
              <a:ext cx="6096000" cy="3849750"/>
            </a:xfrm>
            <a:prstGeom prst="rect">
              <a:avLst/>
            </a:prstGeom>
          </p:spPr>
        </p:pic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58920" y="1895848"/>
              <a:ext cx="3998554" cy="513513"/>
            </a:xfrm>
            <a:prstGeom prst="rect">
              <a:avLst/>
            </a:prstGeom>
          </p:spPr>
        </p:pic>
      </p:grp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21" name="圓角矩形圖說文字 20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記錄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作物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136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群組 3"/>
          <p:cNvGrpSpPr/>
          <p:nvPr/>
        </p:nvGrpSpPr>
        <p:grpSpPr>
          <a:xfrm>
            <a:off x="2916516" y="1294911"/>
            <a:ext cx="8965639" cy="5146492"/>
            <a:chOff x="1654235" y="1260019"/>
            <a:chExt cx="7361428" cy="4178255"/>
          </a:xfrm>
        </p:grpSpPr>
        <p:grpSp>
          <p:nvGrpSpPr>
            <p:cNvPr id="2" name="群組 1"/>
            <p:cNvGrpSpPr/>
            <p:nvPr/>
          </p:nvGrpSpPr>
          <p:grpSpPr>
            <a:xfrm>
              <a:off x="1654235" y="1260019"/>
              <a:ext cx="7361428" cy="4178255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3" name="圖片 2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744" t="10282" r="14908" b="31527"/>
            <a:stretch/>
          </p:blipFill>
          <p:spPr>
            <a:xfrm>
              <a:off x="1950776" y="1477141"/>
              <a:ext cx="6784670" cy="3142985"/>
            </a:xfrm>
            <a:prstGeom prst="rect">
              <a:avLst/>
            </a:prstGeom>
          </p:spPr>
        </p:pic>
      </p:grp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19" name="圓角矩形圖說文字 18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前台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檢視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/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評論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4366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948790" y="1294910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89734" y="1604707"/>
            <a:ext cx="7435365" cy="3708764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販賣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功能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7207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群組 18"/>
          <p:cNvGrpSpPr/>
          <p:nvPr/>
        </p:nvGrpSpPr>
        <p:grpSpPr>
          <a:xfrm>
            <a:off x="2981063" y="1273395"/>
            <a:ext cx="8965639" cy="5146492"/>
            <a:chOff x="1840752" y="1284153"/>
            <a:chExt cx="8965639" cy="5146492"/>
          </a:xfrm>
        </p:grpSpPr>
        <p:grpSp>
          <p:nvGrpSpPr>
            <p:cNvPr id="2" name="群組 1"/>
            <p:cNvGrpSpPr/>
            <p:nvPr/>
          </p:nvGrpSpPr>
          <p:grpSpPr>
            <a:xfrm>
              <a:off x="1840752" y="1284153"/>
              <a:ext cx="8965639" cy="5146492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593" t="9807" r="14275" b="29774"/>
            <a:stretch/>
          </p:blipFill>
          <p:spPr>
            <a:xfrm>
              <a:off x="2171900" y="1524000"/>
              <a:ext cx="8275264" cy="3952087"/>
            </a:xfrm>
            <a:prstGeom prst="rect">
              <a:avLst/>
            </a:prstGeom>
          </p:spPr>
        </p:pic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前台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賣場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介面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857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</a:t>
            </a:r>
            <a:r>
              <a:rPr lang="en-US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ork </a:t>
            </a:r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schedule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15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1654234" y="1546692"/>
            <a:ext cx="937817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網頁前台設計及程式</a:t>
            </a: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撰寫、資料統整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陳昱宏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資料收集、分析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黃冠龍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網頁後台設計及程式撰寫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黃千瑞</a:t>
            </a: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簡報製作、資料查詢</a:t>
            </a:r>
            <a:r>
              <a:rPr lang="en-US" altLang="zh-TW" sz="2800" b="1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陳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歆</a:t>
            </a:r>
            <a:r>
              <a:rPr lang="zh-TW" altLang="en-US" sz="28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云、陳柏瑋</a:t>
            </a:r>
            <a:endParaRPr lang="zh-TW" altLang="en-US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5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18" name="Picture 2" descr="https://scontent-sin6-1.xx.fbcdn.net/v/t35.0-12/18987350_1105257979619252_1593387220_o.jpg?oh=ccaf69cb22b2456d46ce413c0985f9c4&amp;oe=593807D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38696"/>
          <a:stretch>
            <a:fillRect/>
          </a:stretch>
        </p:blipFill>
        <p:spPr bwMode="auto">
          <a:xfrm>
            <a:off x="0" y="898355"/>
            <a:ext cx="12192000" cy="3596203"/>
          </a:xfrm>
          <a:prstGeom prst="rect">
            <a:avLst/>
          </a:prstGeom>
          <a:noFill/>
        </p:spPr>
      </p:pic>
      <p:sp>
        <p:nvSpPr>
          <p:cNvPr id="19" name="Shape 294"/>
          <p:cNvSpPr txBox="1">
            <a:spLocks/>
          </p:cNvSpPr>
          <p:nvPr/>
        </p:nvSpPr>
        <p:spPr>
          <a:xfrm>
            <a:off x="3149000" y="2468258"/>
            <a:ext cx="6636684" cy="15463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128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Thanks!!</a:t>
            </a:r>
            <a:endParaRPr lang="en" sz="12800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295"/>
          <p:cNvSpPr txBox="1">
            <a:spLocks/>
          </p:cNvSpPr>
          <p:nvPr/>
        </p:nvSpPr>
        <p:spPr>
          <a:xfrm>
            <a:off x="3174234" y="4438835"/>
            <a:ext cx="6175199" cy="29911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" sz="4800" dirty="0" smtClean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75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417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675563" y="-1"/>
            <a:ext cx="6265237" cy="6875418"/>
          </a:xfrm>
          <a:prstGeom prst="parallelogram">
            <a:avLst>
              <a:gd name="adj" fmla="val 39072"/>
            </a:avLst>
          </a:prstGeom>
          <a:solidFill>
            <a:srgbClr val="8FAA9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5146505" y="-31670"/>
            <a:ext cx="3404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Outline</a:t>
            </a:r>
            <a:endParaRPr lang="zh-TW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54066" y="1900870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　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1. 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</a:t>
            </a:r>
          </a:p>
          <a:p>
            <a:endParaRPr lang="en-US" altLang="zh-TW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 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Juror’s Comments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. Product or service function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 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Data Source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. FOR WHO ?</a:t>
            </a:r>
          </a:p>
          <a:p>
            <a:endParaRPr lang="en-US" altLang="zh-TW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</a:t>
            </a:r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6. Product design</a:t>
            </a:r>
          </a:p>
          <a:p>
            <a:endParaRPr lang="en-US" altLang="zh-TW" sz="20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2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7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. </a:t>
            </a:r>
            <a:r>
              <a:rPr lang="en-US" altLang="zh-TW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Work </a:t>
            </a:r>
            <a:r>
              <a:rPr lang="en-US" altLang="zh-TW" sz="20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distribution</a:t>
            </a:r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719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2966023" y="4286256"/>
            <a:ext cx="28888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消費者們能夠透過此平台了解市場上農產品的價格及品質，並</a:t>
            </a:r>
            <a:r>
              <a:rPr lang="zh-TW" altLang="zh-TW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直接向農民或是批發商購買農產品</a:t>
            </a:r>
            <a:endParaRPr lang="zh-TW" altLang="en-US" dirty="0"/>
          </a:p>
        </p:txBody>
      </p:sp>
      <p:pic>
        <p:nvPicPr>
          <p:cNvPr id="32" name="Picture 2" descr="https://scontent-sin6-1.xx.fbcdn.net/v/t35.0-12/18987350_1105257979619252_1593387220_o.jpg?oh=ccaf69cb22b2456d46ce413c0985f9c4&amp;oe=593807D8"/>
          <p:cNvPicPr>
            <a:picLocks noChangeAspect="1" noChangeArrowheads="1"/>
          </p:cNvPicPr>
          <p:nvPr/>
        </p:nvPicPr>
        <p:blipFill>
          <a:blip r:embed="rId3" cstate="print"/>
          <a:srcRect t="38696"/>
          <a:stretch>
            <a:fillRect/>
          </a:stretch>
        </p:blipFill>
        <p:spPr bwMode="auto">
          <a:xfrm>
            <a:off x="0" y="928670"/>
            <a:ext cx="12192000" cy="3168953"/>
          </a:xfrm>
          <a:prstGeom prst="rect">
            <a:avLst/>
          </a:prstGeom>
          <a:noFill/>
        </p:spPr>
      </p:pic>
      <p:grpSp>
        <p:nvGrpSpPr>
          <p:cNvPr id="38" name="群組 37"/>
          <p:cNvGrpSpPr/>
          <p:nvPr/>
        </p:nvGrpSpPr>
        <p:grpSpPr>
          <a:xfrm>
            <a:off x="1465826" y="4500570"/>
            <a:ext cx="1213200" cy="1214446"/>
            <a:chOff x="428596" y="4500570"/>
            <a:chExt cx="1213200" cy="1214446"/>
          </a:xfrm>
          <a:solidFill>
            <a:schemeClr val="accent1">
              <a:lumMod val="75000"/>
            </a:schemeClr>
          </a:solidFill>
        </p:grpSpPr>
        <p:sp>
          <p:nvSpPr>
            <p:cNvPr id="39" name="橢圓 38"/>
            <p:cNvSpPr/>
            <p:nvPr/>
          </p:nvSpPr>
          <p:spPr>
            <a:xfrm>
              <a:off x="428596" y="4500570"/>
              <a:ext cx="1213200" cy="1214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文字方塊 39"/>
            <p:cNvSpPr txBox="1"/>
            <p:nvPr/>
          </p:nvSpPr>
          <p:spPr>
            <a:xfrm>
              <a:off x="845968" y="4799394"/>
              <a:ext cx="428628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TW" sz="3200" dirty="0" smtClean="0">
                  <a:solidFill>
                    <a:schemeClr val="bg1"/>
                  </a:solidFill>
                </a:rPr>
                <a:t>1</a:t>
              </a:r>
              <a:endParaRPr lang="zh-TW" alt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900968" y="4286256"/>
            <a:ext cx="30718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販賣角色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包含批發蔬果的廠商、農民、一般消費者等</a:t>
            </a:r>
            <a:r>
              <a:rPr lang="en-US" altLang="zh-TW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能夠管理其自身的販賣商品，透過</a:t>
            </a:r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易於操作的管理介面</a:t>
            </a:r>
            <a:r>
              <a:rPr lang="zh-TW" altLang="en-US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以及詳細的產品分類，給予賣家更清楚且</a:t>
            </a:r>
            <a:r>
              <a:rPr lang="zh-TW" altLang="en-US" dirty="0" smtClean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便利的管理平台</a:t>
            </a:r>
          </a:p>
        </p:txBody>
      </p:sp>
      <p:grpSp>
        <p:nvGrpSpPr>
          <p:cNvPr id="45" name="群組 44"/>
          <p:cNvGrpSpPr/>
          <p:nvPr/>
        </p:nvGrpSpPr>
        <p:grpSpPr>
          <a:xfrm>
            <a:off x="6472240" y="4500570"/>
            <a:ext cx="1213200" cy="1214446"/>
            <a:chOff x="428596" y="4500570"/>
            <a:chExt cx="1213200" cy="1214446"/>
          </a:xfrm>
          <a:solidFill>
            <a:schemeClr val="accent6">
              <a:lumMod val="75000"/>
            </a:schemeClr>
          </a:solidFill>
        </p:grpSpPr>
        <p:sp>
          <p:nvSpPr>
            <p:cNvPr id="46" name="橢圓 45"/>
            <p:cNvSpPr/>
            <p:nvPr/>
          </p:nvSpPr>
          <p:spPr>
            <a:xfrm>
              <a:off x="428596" y="4500570"/>
              <a:ext cx="1213200" cy="1214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845968" y="4799394"/>
              <a:ext cx="428628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TW" sz="3200" dirty="0" smtClean="0">
                  <a:solidFill>
                    <a:schemeClr val="bg1"/>
                  </a:solidFill>
                </a:rPr>
                <a:t>2</a:t>
              </a:r>
              <a:endParaRPr lang="zh-TW" alt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386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Juror’s Comments</a:t>
            </a:r>
          </a:p>
        </p:txBody>
      </p:sp>
      <p:grpSp>
        <p:nvGrpSpPr>
          <p:cNvPr id="2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aphicFrame>
        <p:nvGraphicFramePr>
          <p:cNvPr id="31" name="表格 30"/>
          <p:cNvGraphicFramePr>
            <a:graphicFrameLocks noGrp="1"/>
          </p:cNvGraphicFramePr>
          <p:nvPr/>
        </p:nvGraphicFramePr>
        <p:xfrm>
          <a:off x="2151742" y="1143000"/>
          <a:ext cx="8128000" cy="522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評審意見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我們的回應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相關資訊均有類似資訊平台，全部資訊整合在一起討論時難聚焦</a:t>
                      </a:r>
                      <a:endParaRPr lang="en-US" altLang="zh-TW" dirty="0" smtClean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  <a:p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在這一部分中，我們已將所引用的開放資料簡化為單純的農業行情資訊，並讓使用者能夠直接在我們的平台上進行販賣及評論，藉此使我們的平台變得更加便於使用。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構想籠統無聚焦</a:t>
                      </a:r>
                      <a:endParaRPr lang="en-US" altLang="zh-TW" dirty="0" smtClean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在接納評審們的意見後，我們完成了一個更簡潔且友善的平台，為使用者帶來了方便且直接的功能性。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所引用之</a:t>
                      </a:r>
                      <a:r>
                        <a:rPr lang="en-US" altLang="zh-TW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Open Data</a:t>
                      </a: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不容易達成目標</a:t>
                      </a:r>
                      <a:endParaRPr lang="en-US" altLang="zh-TW" dirty="0" smtClean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在接納評審們的意見後，我們藉由使用農業行情之</a:t>
                      </a:r>
                      <a:r>
                        <a:rPr lang="en-US" altLang="zh-TW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Open</a:t>
                      </a:r>
                      <a:r>
                        <a:rPr lang="en-US" altLang="zh-TW" baseline="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 Data</a:t>
                      </a:r>
                      <a:r>
                        <a:rPr lang="zh-TW" altLang="en-US" baseline="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來達成農產品價格透明化之目標</a:t>
                      </a:r>
                      <a:r>
                        <a:rPr lang="zh-TW" altLang="en-US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系統欲提供之功能過於匱乏，但有些功能如未來產物預測、了解農產品品質等功能，其可行性頗為困難。</a:t>
                      </a:r>
                      <a:endParaRPr lang="en-US" altLang="zh-CN" dirty="0" smtClean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使用者能夠在平台上得到農業行情資訊，藉此來決定所販賣的農產品價格，也能夠為別人的農作物加以評論，為使用者帶來了方便且直接的功能性。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活潑度不錯</a:t>
                      </a:r>
                      <a:endParaRPr lang="en-US" altLang="zh-CN" dirty="0" smtClean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800" kern="1200" dirty="0" smtClean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謝謝評審老師的鼓勵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" name="投影片編號版面配置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dirty="0" smtClean="0"/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717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3857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or service function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13" name="圖片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480" y="1124744"/>
            <a:ext cx="6624736" cy="5053402"/>
          </a:xfrm>
          <a:prstGeom prst="rect">
            <a:avLst/>
          </a:prstGeom>
          <a:noFill/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72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3857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or service function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13" name="圖片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480" y="1124744"/>
            <a:ext cx="6624736" cy="5053402"/>
          </a:xfrm>
          <a:prstGeom prst="rect">
            <a:avLst/>
          </a:prstGeom>
          <a:noFill/>
        </p:spPr>
      </p:pic>
      <p:sp>
        <p:nvSpPr>
          <p:cNvPr id="14" name="圓角矩形 13"/>
          <p:cNvSpPr/>
          <p:nvPr/>
        </p:nvSpPr>
        <p:spPr>
          <a:xfrm>
            <a:off x="3281689" y="2819158"/>
            <a:ext cx="668740" cy="469474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法規資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訊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678" y="5422231"/>
            <a:ext cx="705853" cy="705853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871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Data Source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3" name="內容版面配置區 1"/>
          <p:cNvSpPr txBox="1">
            <a:spLocks/>
          </p:cNvSpPr>
          <p:nvPr/>
        </p:nvSpPr>
        <p:spPr>
          <a:xfrm>
            <a:off x="1862920" y="1216510"/>
            <a:ext cx="82296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ct val="20000"/>
              </a:spcBef>
            </a:pP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行政院農業委員會農糧署</a:t>
            </a:r>
            <a:endParaRPr lang="en-US" altLang="zh-TW" sz="2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zh-TW" altLang="zh-TW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農產品批發市場交易行情站</a:t>
            </a:r>
            <a:endParaRPr lang="en-US" altLang="zh-TW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98051" y="2800686"/>
            <a:ext cx="7994469" cy="2592288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406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 WHO ?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4" name="圓角矩形 23"/>
          <p:cNvSpPr/>
          <p:nvPr/>
        </p:nvSpPr>
        <p:spPr>
          <a:xfrm>
            <a:off x="2780307" y="1816102"/>
            <a:ext cx="2664296" cy="936104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蔬果販賣商</a:t>
            </a:r>
          </a:p>
        </p:txBody>
      </p:sp>
      <p:sp>
        <p:nvSpPr>
          <p:cNvPr id="25" name="圓角矩形 24"/>
          <p:cNvSpPr/>
          <p:nvPr/>
        </p:nvSpPr>
        <p:spPr>
          <a:xfrm>
            <a:off x="6676614" y="1816102"/>
            <a:ext cx="2664296" cy="936104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一般消費者</a:t>
            </a:r>
          </a:p>
        </p:txBody>
      </p:sp>
      <p:sp>
        <p:nvSpPr>
          <p:cNvPr id="26" name="橢圓 25"/>
          <p:cNvSpPr/>
          <p:nvPr/>
        </p:nvSpPr>
        <p:spPr>
          <a:xfrm>
            <a:off x="4426364" y="3486276"/>
            <a:ext cx="1368152" cy="1368000"/>
          </a:xfrm>
          <a:prstGeom prst="ellipse">
            <a:avLst/>
          </a:prstGeom>
          <a:solidFill>
            <a:srgbClr val="4F81BD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農產品行情</a:t>
            </a:r>
          </a:p>
        </p:txBody>
      </p:sp>
      <p:sp>
        <p:nvSpPr>
          <p:cNvPr id="27" name="橢圓 26"/>
          <p:cNvSpPr/>
          <p:nvPr/>
        </p:nvSpPr>
        <p:spPr>
          <a:xfrm>
            <a:off x="6478592" y="3486276"/>
            <a:ext cx="1368152" cy="1368000"/>
          </a:xfrm>
          <a:prstGeom prst="ellipse">
            <a:avLst/>
          </a:prstGeom>
          <a:solidFill>
            <a:srgbClr val="4F81BD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農業相關資訊</a:t>
            </a:r>
          </a:p>
        </p:txBody>
      </p:sp>
      <p:sp>
        <p:nvSpPr>
          <p:cNvPr id="28" name="橢圓 27"/>
          <p:cNvSpPr/>
          <p:nvPr/>
        </p:nvSpPr>
        <p:spPr>
          <a:xfrm>
            <a:off x="2068102" y="3155679"/>
            <a:ext cx="1368152" cy="1368000"/>
          </a:xfrm>
          <a:prstGeom prst="ellipse">
            <a:avLst/>
          </a:prstGeom>
          <a:solidFill>
            <a:srgbClr val="F79646">
              <a:lumMod val="75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賣場管理</a:t>
            </a:r>
          </a:p>
        </p:txBody>
      </p:sp>
      <p:sp>
        <p:nvSpPr>
          <p:cNvPr id="29" name="橢圓 28"/>
          <p:cNvSpPr/>
          <p:nvPr/>
        </p:nvSpPr>
        <p:spPr>
          <a:xfrm>
            <a:off x="8836854" y="3204246"/>
            <a:ext cx="1368152" cy="1368000"/>
          </a:xfrm>
          <a:prstGeom prst="ellipse">
            <a:avLst/>
          </a:prstGeom>
          <a:solidFill>
            <a:srgbClr val="F79646">
              <a:lumMod val="75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網路訂購</a:t>
            </a:r>
          </a:p>
        </p:txBody>
      </p:sp>
      <p:cxnSp>
        <p:nvCxnSpPr>
          <p:cNvPr id="30" name="直線接點 29"/>
          <p:cNvCxnSpPr>
            <a:stCxn id="24" idx="2"/>
            <a:endCxn id="28" idx="0"/>
          </p:cNvCxnSpPr>
          <p:nvPr/>
        </p:nvCxnSpPr>
        <p:spPr>
          <a:xfrm flipH="1">
            <a:off x="2752178" y="2752206"/>
            <a:ext cx="1360277" cy="403473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1" name="直線接點 30"/>
          <p:cNvCxnSpPr>
            <a:stCxn id="24" idx="2"/>
            <a:endCxn id="26" idx="0"/>
          </p:cNvCxnSpPr>
          <p:nvPr/>
        </p:nvCxnSpPr>
        <p:spPr>
          <a:xfrm>
            <a:off x="4112455" y="2752206"/>
            <a:ext cx="997985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2" name="直線接點 31"/>
          <p:cNvCxnSpPr>
            <a:stCxn id="25" idx="2"/>
            <a:endCxn id="26" idx="0"/>
          </p:cNvCxnSpPr>
          <p:nvPr/>
        </p:nvCxnSpPr>
        <p:spPr>
          <a:xfrm flipH="1">
            <a:off x="5110440" y="2752206"/>
            <a:ext cx="2898322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8" name="直線接點 37"/>
          <p:cNvCxnSpPr>
            <a:stCxn id="24" idx="2"/>
            <a:endCxn id="27" idx="0"/>
          </p:cNvCxnSpPr>
          <p:nvPr/>
        </p:nvCxnSpPr>
        <p:spPr>
          <a:xfrm>
            <a:off x="4112455" y="2752206"/>
            <a:ext cx="3050213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9" name="直線接點 38"/>
          <p:cNvCxnSpPr>
            <a:stCxn id="25" idx="2"/>
            <a:endCxn id="29" idx="0"/>
          </p:cNvCxnSpPr>
          <p:nvPr/>
        </p:nvCxnSpPr>
        <p:spPr>
          <a:xfrm>
            <a:off x="8008762" y="2752206"/>
            <a:ext cx="1512168" cy="45204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197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765910" y="1294911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44938" y="1573480"/>
            <a:ext cx="7508791" cy="386254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 smtClean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註冊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頁面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907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</TotalTime>
  <Words>493</Words>
  <Application>Microsoft Office PowerPoint</Application>
  <PresentationFormat>寬螢幕</PresentationFormat>
  <Paragraphs>118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8" baseType="lpstr">
      <vt:lpstr>等线</vt:lpstr>
      <vt:lpstr>宋体</vt:lpstr>
      <vt:lpstr>Titillium Web</vt:lpstr>
      <vt:lpstr>微軟正黑體</vt:lpstr>
      <vt:lpstr>新細明體</vt:lpstr>
      <vt:lpstr>標楷體</vt:lpstr>
      <vt:lpstr>Arial</vt:lpstr>
      <vt:lpstr>Calibri</vt:lpstr>
      <vt:lpstr>Calibri Light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Amy</dc:creator>
  <cp:lastModifiedBy>Amy</cp:lastModifiedBy>
  <cp:revision>49</cp:revision>
  <dcterms:created xsi:type="dcterms:W3CDTF">2017-06-06T03:00:04Z</dcterms:created>
  <dcterms:modified xsi:type="dcterms:W3CDTF">2017-06-12T13:10:39Z</dcterms:modified>
</cp:coreProperties>
</file>

<file path=docProps/thumbnail.jpeg>
</file>